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68" r:id="rId3"/>
    <p:sldId id="339" r:id="rId4"/>
    <p:sldId id="316" r:id="rId5"/>
    <p:sldId id="317" r:id="rId6"/>
    <p:sldId id="308" r:id="rId7"/>
    <p:sldId id="309" r:id="rId8"/>
    <p:sldId id="323" r:id="rId9"/>
    <p:sldId id="276" r:id="rId10"/>
    <p:sldId id="322" r:id="rId11"/>
    <p:sldId id="300" r:id="rId12"/>
    <p:sldId id="282" r:id="rId13"/>
    <p:sldId id="283" r:id="rId14"/>
    <p:sldId id="284" r:id="rId15"/>
    <p:sldId id="287" r:id="rId16"/>
    <p:sldId id="286" r:id="rId17"/>
    <p:sldId id="290" r:id="rId18"/>
    <p:sldId id="296" r:id="rId19"/>
    <p:sldId id="291" r:id="rId20"/>
    <p:sldId id="325" r:id="rId21"/>
    <p:sldId id="328" r:id="rId22"/>
    <p:sldId id="334" r:id="rId23"/>
    <p:sldId id="335" r:id="rId24"/>
    <p:sldId id="336" r:id="rId25"/>
    <p:sldId id="337" r:id="rId26"/>
    <p:sldId id="338" r:id="rId27"/>
    <p:sldId id="324" r:id="rId28"/>
    <p:sldId id="310" r:id="rId29"/>
    <p:sldId id="320" r:id="rId30"/>
    <p:sldId id="303" r:id="rId31"/>
    <p:sldId id="314" r:id="rId32"/>
    <p:sldId id="297" r:id="rId33"/>
    <p:sldId id="313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7"/>
    <p:restoredTop sz="94694"/>
  </p:normalViewPr>
  <p:slideViewPr>
    <p:cSldViewPr snapToGrid="0">
      <p:cViewPr varScale="1">
        <p:scale>
          <a:sx n="118" d="100"/>
          <a:sy n="118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B456-7AEC-5E4F-ACBF-C12022E82184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3BA6-BE0B-DF43-AE8B-1C3368F6A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2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6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6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B1A5D-1DFF-C94D-AB5F-02C247B67982}" type="datetimeFigureOut">
              <a:rPr lang="en-US" smtClean="0"/>
              <a:t>2/28/24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14565-0640-9E4C-8186-8654D5AA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808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DEFC-972C-6159-36E8-738AEE965D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Programming Career for Everybody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C3934-7074-2A18-C2B3-E0267517C1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path to the master programmer</a:t>
            </a:r>
          </a:p>
          <a:p>
            <a:endParaRPr lang="en-US" dirty="0"/>
          </a:p>
          <a:p>
            <a:r>
              <a:rPr lang="en-US" dirty="0"/>
              <a:t>Dr. Charles Severance</a:t>
            </a:r>
          </a:p>
          <a:p>
            <a:r>
              <a:rPr lang="en-US" dirty="0"/>
              <a:t>University of Michigan School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3138233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6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phone&#10;&#10;Description automatically generated">
            <a:extLst>
              <a:ext uri="{FF2B5EF4-FFF2-40B4-BE49-F238E27FC236}">
                <a16:creationId xmlns:a16="http://schemas.microsoft.com/office/drawing/2014/main" id="{7D6DED61-F181-6EEF-CC01-69EF2B23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47" y="643467"/>
            <a:ext cx="1739146" cy="24756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phone&#10;&#10;Description automatically generated">
            <a:extLst>
              <a:ext uri="{FF2B5EF4-FFF2-40B4-BE49-F238E27FC236}">
                <a16:creationId xmlns:a16="http://schemas.microsoft.com/office/drawing/2014/main" id="{42B309B8-7B1E-4E4B-737E-CEAAD166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180" y="650497"/>
            <a:ext cx="1783579" cy="24686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6017E8EF-3FC8-F1B5-FAEB-3B1EE340E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9137"/>
          <a:stretch/>
        </p:blipFill>
        <p:spPr>
          <a:xfrm>
            <a:off x="1313927" y="3831016"/>
            <a:ext cx="1737360" cy="23130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8CC7C1C-8F1D-2194-1133-6D29015CB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2" b="-4671"/>
          <a:stretch/>
        </p:blipFill>
        <p:spPr>
          <a:xfrm>
            <a:off x="9086446" y="3755224"/>
            <a:ext cx="1707047" cy="2464601"/>
          </a:xfrm>
          <a:prstGeom prst="rect">
            <a:avLst/>
          </a:prstGeom>
        </p:spPr>
      </p:pic>
      <p:pic>
        <p:nvPicPr>
          <p:cNvPr id="6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F66E6C8-F3C5-8E09-A626-3647B27265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3"/>
          <a:stretch/>
        </p:blipFill>
        <p:spPr>
          <a:xfrm>
            <a:off x="4542439" y="1332573"/>
            <a:ext cx="2941368" cy="41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13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mall globe on a calendar&#10;&#10;Description automatically generated">
            <a:extLst>
              <a:ext uri="{FF2B5EF4-FFF2-40B4-BE49-F238E27FC236}">
                <a16:creationId xmlns:a16="http://schemas.microsoft.com/office/drawing/2014/main" id="{8EE4F97C-A94F-07FA-A86F-67AE5B88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63187B-5164-1FD4-44B5-3236EF1F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6317" y="977462"/>
            <a:ext cx="4402203" cy="22992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400" dirty="0"/>
              <a:t>Every day 150 students complete one of my courses</a:t>
            </a:r>
            <a:br>
              <a:rPr lang="en-US" sz="4400" dirty="0"/>
            </a:br>
            <a:r>
              <a:rPr lang="en-US" sz="4400" dirty="0"/>
              <a:t>around the world</a:t>
            </a:r>
          </a:p>
        </p:txBody>
      </p:sp>
    </p:spTree>
    <p:extLst>
      <p:ext uri="{BB962C8B-B14F-4D97-AF65-F5344CB8AC3E}">
        <p14:creationId xmlns:p14="http://schemas.microsoft.com/office/powerpoint/2010/main" val="230146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sitting on a boat&#10;&#10;Description automatically generated">
            <a:extLst>
              <a:ext uri="{FF2B5EF4-FFF2-40B4-BE49-F238E27FC236}">
                <a16:creationId xmlns:a16="http://schemas.microsoft.com/office/drawing/2014/main" id="{948A324A-E6BE-5F99-9227-812B5A6F8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5725"/>
          <a:stretch/>
        </p:blipFill>
        <p:spPr>
          <a:xfrm>
            <a:off x="20" y="2"/>
            <a:ext cx="7534620" cy="4197368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7" name="Picture 6" descr="A car with blue and white stripes&#10;&#10;Description automatically generated">
            <a:extLst>
              <a:ext uri="{FF2B5EF4-FFF2-40B4-BE49-F238E27FC236}">
                <a16:creationId xmlns:a16="http://schemas.microsoft.com/office/drawing/2014/main" id="{C24FB97E-AACF-4DC2-5395-EF5D9C6D8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09" b="-1"/>
          <a:stretch/>
        </p:blipFill>
        <p:spPr>
          <a:xfrm>
            <a:off x="7653536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9" name="Picture 8" descr="A boat on the water&#10;&#10;Description automatically generated">
            <a:extLst>
              <a:ext uri="{FF2B5EF4-FFF2-40B4-BE49-F238E27FC236}">
                <a16:creationId xmlns:a16="http://schemas.microsoft.com/office/drawing/2014/main" id="{B6355A33-F713-F47B-FBCD-49CB0FFC72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01" r="-1" b="17606"/>
          <a:stretch/>
        </p:blipFill>
        <p:spPr>
          <a:xfrm>
            <a:off x="1" y="4316255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A252C-2430-82A7-9E2E-7EAD89CE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923" y="4419108"/>
            <a:ext cx="5505814" cy="15769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Should I slow down or even retire?</a:t>
            </a:r>
          </a:p>
        </p:txBody>
      </p:sp>
    </p:spTree>
    <p:extLst>
      <p:ext uri="{BB962C8B-B14F-4D97-AF65-F5344CB8AC3E}">
        <p14:creationId xmlns:p14="http://schemas.microsoft.com/office/powerpoint/2010/main" val="278144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different colored points&#10;&#10;Description automatically generated">
            <a:extLst>
              <a:ext uri="{FF2B5EF4-FFF2-40B4-BE49-F238E27FC236}">
                <a16:creationId xmlns:a16="http://schemas.microsoft.com/office/drawing/2014/main" id="{4D724F57-7A6A-0E9F-C218-865C46315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61"/>
          <a:stretch/>
        </p:blipFill>
        <p:spPr>
          <a:xfrm>
            <a:off x="0" y="0"/>
            <a:ext cx="12192000" cy="422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44820-8A49-DF8A-B694-10B2B66B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1" y="2590800"/>
            <a:ext cx="5818657" cy="359115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64D02-A61B-1D73-3A12-7ED2CD6B25B9}"/>
              </a:ext>
            </a:extLst>
          </p:cNvPr>
          <p:cNvCxnSpPr>
            <a:cxnSpLocks/>
          </p:cNvCxnSpPr>
          <p:nvPr/>
        </p:nvCxnSpPr>
        <p:spPr>
          <a:xfrm flipH="1">
            <a:off x="5624945" y="900545"/>
            <a:ext cx="2466110" cy="16902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568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5F8A11-85DE-F7B2-2C9B-389A5064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99" y="365236"/>
            <a:ext cx="8682801" cy="61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8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4" y="2108668"/>
            <a:ext cx="4960969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 kind of job can I get?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59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59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FFD9F8A-6658-D15F-1606-5F033143B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2" y="4466399"/>
            <a:ext cx="3408218" cy="21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2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 descr="A screenshot of a cellphone&#10;&#10;Description automatically generated">
            <a:extLst>
              <a:ext uri="{FF2B5EF4-FFF2-40B4-BE49-F238E27FC236}">
                <a16:creationId xmlns:a16="http://schemas.microsoft.com/office/drawing/2014/main" id="{FC8637A7-C672-EBB5-9BC7-A8168A186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37"/>
          <a:stretch/>
        </p:blipFill>
        <p:spPr>
          <a:xfrm>
            <a:off x="1429142" y="2235642"/>
            <a:ext cx="1236395" cy="1711609"/>
          </a:xfrm>
          <a:prstGeom prst="rect">
            <a:avLst/>
          </a:prstGeom>
        </p:spPr>
      </p:pic>
      <p:pic>
        <p:nvPicPr>
          <p:cNvPr id="3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4B1D504-6BF4-2140-8476-98B18E4CC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"/>
          <a:stretch/>
        </p:blipFill>
        <p:spPr>
          <a:xfrm>
            <a:off x="2935750" y="3379488"/>
            <a:ext cx="1236395" cy="1762454"/>
          </a:xfrm>
          <a:prstGeom prst="rect">
            <a:avLst/>
          </a:prstGeom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5A7AF23C-07C8-B904-3242-9F5527A33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" b="-4671"/>
          <a:stretch/>
        </p:blipFill>
        <p:spPr>
          <a:xfrm>
            <a:off x="4599002" y="1273039"/>
            <a:ext cx="1236395" cy="1785080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06523F69-8E0D-7A61-572A-BC71E28ED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749" y="1309774"/>
            <a:ext cx="1236396" cy="1711609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CD6B4583-81B1-896D-6844-C60775FE9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457" y="3304323"/>
            <a:ext cx="1254940" cy="1785080"/>
          </a:xfrm>
          <a:prstGeom prst="rect">
            <a:avLst/>
          </a:prstGeom>
        </p:spPr>
      </p:pic>
      <p:pic>
        <p:nvPicPr>
          <p:cNvPr id="8" name="Graphic 7" descr="Walk with solid fill">
            <a:extLst>
              <a:ext uri="{FF2B5EF4-FFF2-40B4-BE49-F238E27FC236}">
                <a16:creationId xmlns:a16="http://schemas.microsoft.com/office/drawing/2014/main" id="{9DF4D479-6457-4B32-01DC-0AE28ECAD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053" y="2634246"/>
            <a:ext cx="914400" cy="914400"/>
          </a:xfrm>
          <a:prstGeom prst="rect">
            <a:avLst/>
          </a:prstGeom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CF80D7AB-68C4-E090-0BF1-7A046892D8CA}"/>
              </a:ext>
            </a:extLst>
          </p:cNvPr>
          <p:cNvSpPr/>
          <p:nvPr/>
        </p:nvSpPr>
        <p:spPr>
          <a:xfrm>
            <a:off x="6356605" y="2108668"/>
            <a:ext cx="5050910" cy="196555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Would I hire the graduates of my "degree"?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6E4138-9262-6D9F-E023-445BBF038515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074453" y="3091447"/>
            <a:ext cx="354689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4EC361-A52E-A27F-0856-46B565F1E5B4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2665537" y="2165579"/>
            <a:ext cx="270212" cy="9258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C03A33-8CAF-16BE-D1E4-1E86761BB7F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172145" y="2165579"/>
            <a:ext cx="426857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F1814E-47F5-4348-CE52-AE4E09F53479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5537" y="3091447"/>
            <a:ext cx="270213" cy="116926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0972B1-4729-F2D4-4E6B-000EE44C701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172145" y="4160128"/>
            <a:ext cx="408312" cy="36735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9AF377-FA24-2AB6-C560-DEB55BAED950}"/>
              </a:ext>
            </a:extLst>
          </p:cNvPr>
          <p:cNvCxnSpPr>
            <a:cxnSpLocks/>
            <a:stCxn id="4" idx="3"/>
            <a:endCxn id="9" idx="2"/>
          </p:cNvCxnSpPr>
          <p:nvPr/>
        </p:nvCxnSpPr>
        <p:spPr>
          <a:xfrm>
            <a:off x="5835397" y="2165579"/>
            <a:ext cx="536875" cy="92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E2F72-FE39-A604-FA9A-5897854A77C5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 flipV="1">
            <a:off x="5835397" y="3091446"/>
            <a:ext cx="536875" cy="110541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92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A Brief Existential Crisis</a:t>
            </a:r>
          </a:p>
        </p:txBody>
      </p:sp>
      <p:pic>
        <p:nvPicPr>
          <p:cNvPr id="7" name="Picture 6" descr="Many question marks on black background">
            <a:extLst>
              <a:ext uri="{FF2B5EF4-FFF2-40B4-BE49-F238E27FC236}">
                <a16:creationId xmlns:a16="http://schemas.microsoft.com/office/drawing/2014/main" id="{D6A2E1E0-6683-FD06-4575-C33C22318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94" r="2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3200" dirty="0"/>
              <a:t>Why am I here?</a:t>
            </a:r>
          </a:p>
          <a:p>
            <a:r>
              <a:rPr lang="en-US" sz="3200" dirty="0"/>
              <a:t>Have I let my students down? </a:t>
            </a:r>
          </a:p>
          <a:p>
            <a:r>
              <a:rPr lang="en-US" sz="3200" dirty="0"/>
              <a:t>Have I wasted their time?</a:t>
            </a:r>
          </a:p>
          <a:p>
            <a:r>
              <a:rPr lang="en-US" sz="3200" dirty="0"/>
              <a:t>Have I wasted my time?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808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F6DC6-BD07-111C-C0E0-052CA72A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Who </a:t>
            </a:r>
            <a:r>
              <a:rPr lang="en-US" i="1" dirty="0"/>
              <a:t>would</a:t>
            </a:r>
            <a:r>
              <a:rPr lang="en-US" dirty="0"/>
              <a:t> I hire?</a:t>
            </a:r>
          </a:p>
        </p:txBody>
      </p:sp>
      <p:pic>
        <p:nvPicPr>
          <p:cNvPr id="7" name="Picture 6" descr="Skydivers make a formation above the clouds">
            <a:extLst>
              <a:ext uri="{FF2B5EF4-FFF2-40B4-BE49-F238E27FC236}">
                <a16:creationId xmlns:a16="http://schemas.microsoft.com/office/drawing/2014/main" id="{88F76A45-6B05-4F78-29F3-450CB9DBA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7" r="1542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0D60A-DBFB-3BEE-0FCF-4F681EE4F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400" dirty="0"/>
              <a:t>I have met so many amazing developers over the years</a:t>
            </a:r>
          </a:p>
          <a:p>
            <a:r>
              <a:rPr lang="en-US" sz="2400" dirty="0"/>
              <a:t>Almost no Computer Scientists</a:t>
            </a:r>
          </a:p>
          <a:p>
            <a:r>
              <a:rPr lang="en-US" sz="2400" dirty="0"/>
              <a:t>Self taught / learned from mentors</a:t>
            </a:r>
          </a:p>
          <a:p>
            <a:r>
              <a:rPr lang="en-US" sz="2400" dirty="0"/>
              <a:t>Practical experience in large real-world projects</a:t>
            </a:r>
          </a:p>
          <a:p>
            <a:r>
              <a:rPr lang="en-US" sz="2400" dirty="0"/>
              <a:t>Work to build other people – great mentors</a:t>
            </a:r>
          </a:p>
          <a:p>
            <a:r>
              <a:rPr lang="en-US" sz="2400" dirty="0"/>
              <a:t>Not wizards – but quick learners</a:t>
            </a:r>
          </a:p>
        </p:txBody>
      </p:sp>
    </p:spTree>
    <p:extLst>
      <p:ext uri="{BB962C8B-B14F-4D97-AF65-F5344CB8AC3E}">
        <p14:creationId xmlns:p14="http://schemas.microsoft.com/office/powerpoint/2010/main" val="1179379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ey room full of question marks with an opening going out">
            <a:extLst>
              <a:ext uri="{FF2B5EF4-FFF2-40B4-BE49-F238E27FC236}">
                <a16:creationId xmlns:a16="http://schemas.microsoft.com/office/drawing/2014/main" id="{60C11E3D-F2AA-A54E-F46B-29A0A325E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D0947-F199-4DA7-3E7D-55AC58D6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My next thought..</a:t>
            </a:r>
          </a:p>
        </p:txBody>
      </p:sp>
    </p:spTree>
    <p:extLst>
      <p:ext uri="{BB962C8B-B14F-4D97-AF65-F5344CB8AC3E}">
        <p14:creationId xmlns:p14="http://schemas.microsoft.com/office/powerpoint/2010/main" val="148430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00C0AF-2815-3836-90DA-C24B47CF2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40" r="20042" b="2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213E-EB74-B31F-1083-CC1DBDD605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20" b="-3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81C8AE-141A-40CF-8F5E-3A55641CBF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3387" r="1371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434C5E-0A13-6A95-8386-D0DE0277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TV </a:t>
            </a: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"Personality"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46C31-584D-992E-B238-4A8F117AC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Sponsored and distributed by Cable television networks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East Lansing, MI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Promote Cable Modems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Internet:TCI</a:t>
            </a:r>
            <a:r>
              <a:rPr lang="en-US" sz="1700" dirty="0"/>
              <a:t> (1996-97)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Nuthin</a:t>
            </a:r>
            <a:r>
              <a:rPr lang="en-US" sz="1700" dirty="0"/>
              <a:t>' but Net (1998-99)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Pre-Internet Influencer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74696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803608-6ED4-DC03-059F-3998E4A7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Master Programmers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77F8A-3AD6-B7C8-451E-20AD6470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Can learn any programming environment and </a:t>
            </a:r>
            <a:r>
              <a:rPr lang="en-US" b="1" u="sng" dirty="0"/>
              <a:t>master it in four weeks</a:t>
            </a:r>
          </a:p>
          <a:p>
            <a:r>
              <a:rPr lang="en-US" dirty="0"/>
              <a:t>See past the syntax</a:t>
            </a:r>
            <a:endParaRPr lang="en-US" b="1" u="sng" dirty="0"/>
          </a:p>
          <a:p>
            <a:r>
              <a:rPr lang="en-US" dirty="0"/>
              <a:t>Run-time environments and data structures memory use, performance tradeoffs</a:t>
            </a:r>
          </a:p>
          <a:p>
            <a:r>
              <a:rPr lang="en-US" dirty="0"/>
              <a:t>Back in the 1970's and 1980s</a:t>
            </a:r>
          </a:p>
          <a:p>
            <a:pPr lvl="1"/>
            <a:r>
              <a:rPr lang="en-US" sz="2800" dirty="0"/>
              <a:t>It took 4 years</a:t>
            </a:r>
          </a:p>
          <a:p>
            <a:pPr lvl="1"/>
            <a:r>
              <a:rPr lang="en-US" sz="2800" dirty="0"/>
              <a:t>We wrote a compiler in year 4</a:t>
            </a:r>
          </a:p>
        </p:txBody>
      </p:sp>
      <p:pic>
        <p:nvPicPr>
          <p:cNvPr id="6" name="Picture 5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899CA8B7-9F1B-78EF-A4CA-CD4D99B1F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743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790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1014417" cy="6147487"/>
            <a:chOff x="588791" y="215256"/>
            <a:chExt cx="11014417" cy="61474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240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9901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79381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97231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105509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713657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75533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90336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1032655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342612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80369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24228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31157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498120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SpringMVC</a:t>
              </a:r>
              <a:endParaRPr lang="en-US" sz="4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71963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Jupyter</a:t>
              </a:r>
              <a:endParaRPr lang="en-US" sz="4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929311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62929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23213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6358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22879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4334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ObjectiveC</a:t>
              </a:r>
              <a:endParaRPr lang="en-US" sz="4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38723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71886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9677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43475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91563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66814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5878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5"/>
              <a:ext cx="981359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59"/>
              <a:ext cx="2165978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4"/>
              <a:ext cx="2222083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631472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JQuery</a:t>
              </a:r>
              <a:endParaRPr lang="en-US" sz="40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789464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/>
                <a:t>BigData</a:t>
              </a:r>
              <a:endParaRPr lang="en-US" sz="40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611065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409360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64788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215397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Flask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49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15CC64-29E6-AEEE-04F8-BA0A29697E77}"/>
                </a:ext>
              </a:extLst>
            </p:cNvPr>
            <p:cNvSpPr txBox="1"/>
            <p:nvPr/>
          </p:nvSpPr>
          <p:spPr>
            <a:xfrm>
              <a:off x="1072726" y="5514279"/>
              <a:ext cx="151849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Python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???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545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4AD8EF-F400-AC52-460B-4A0B5183634F}"/>
                </a:ext>
              </a:extLst>
            </p:cNvPr>
            <p:cNvSpPr txBox="1"/>
            <p:nvPr/>
          </p:nvSpPr>
          <p:spPr>
            <a:xfrm>
              <a:off x="6015395" y="2914077"/>
              <a:ext cx="43152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AFCB2-245A-2DE8-58A5-F7564CCA6DFD}"/>
                </a:ext>
              </a:extLst>
            </p:cNvPr>
            <p:cNvSpPr txBox="1"/>
            <p:nvPr/>
          </p:nvSpPr>
          <p:spPr>
            <a:xfrm>
              <a:off x="5489259" y="5300936"/>
              <a:ext cx="9012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SQL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0CDB86-CF97-0DDE-9641-98792C146BC0}"/>
                </a:ext>
              </a:extLst>
            </p:cNvPr>
            <p:cNvSpPr txBox="1"/>
            <p:nvPr/>
          </p:nvSpPr>
          <p:spPr>
            <a:xfrm>
              <a:off x="7272543" y="5271760"/>
              <a:ext cx="196880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Assembly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88665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807822" cy="4905947"/>
            <a:chOff x="588791" y="215256"/>
            <a:chExt cx="10807822" cy="62649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1362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1"/>
              <a:ext cx="100662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1"/>
              <a:ext cx="72006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1"/>
              <a:ext cx="89338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6"/>
              <a:ext cx="96853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3"/>
              <a:ext cx="66075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976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9096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94929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0"/>
              <a:ext cx="122649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64179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2"/>
              <a:ext cx="203568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19776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0"/>
              <a:ext cx="226292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SpringMVC</a:t>
              </a:r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563120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Jupyter</a:t>
              </a:r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0"/>
              <a:ext cx="175227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48547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5"/>
              <a:ext cx="112498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3473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12338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220797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ObjectiveC</a:t>
              </a:r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26797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561902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1"/>
              <a:ext cx="1003801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308179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84189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202010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4"/>
              <a:ext cx="1485343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JQuery</a:t>
              </a:r>
              <a:endParaRPr lang="en-US" sz="36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630254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/>
                <a:t>BigData</a:t>
              </a:r>
              <a:endParaRPr lang="en-US" sz="36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69387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8"/>
              <a:ext cx="1284326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1"/>
              <a:ext cx="1500795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114408" cy="82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42992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6"/>
            <a:ext cx="10607704" cy="4078589"/>
            <a:chOff x="588791" y="215256"/>
            <a:chExt cx="10607704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031-D265-A536-C086-DA03F0C6C14A}"/>
                </a:ext>
              </a:extLst>
            </p:cNvPr>
            <p:cNvSpPr txBox="1"/>
            <p:nvPr/>
          </p:nvSpPr>
          <p:spPr>
            <a:xfrm>
              <a:off x="4717621" y="982025"/>
              <a:ext cx="88357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6561633" y="1163164"/>
              <a:ext cx="609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BB744E-130E-CAAA-18E7-CC7418CA8D3F}"/>
                </a:ext>
              </a:extLst>
            </p:cNvPr>
            <p:cNvSpPr txBox="1"/>
            <p:nvPr/>
          </p:nvSpPr>
          <p:spPr>
            <a:xfrm>
              <a:off x="9360928" y="1382993"/>
              <a:ext cx="183556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JavaScript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6056007" y="4555942"/>
              <a:ext cx="134164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495908" y="2115852"/>
              <a:ext cx="14129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7994" y="771361"/>
              <a:ext cx="147271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ACA544-0D0F-EED0-D037-3B5009224CC3}"/>
                </a:ext>
              </a:extLst>
            </p:cNvPr>
            <p:cNvSpPr txBox="1"/>
            <p:nvPr/>
          </p:nvSpPr>
          <p:spPr>
            <a:xfrm>
              <a:off x="7337030" y="1585249"/>
              <a:ext cx="116570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HTML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9134381" y="4581000"/>
              <a:ext cx="135684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94255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04D3C07-A0B9-B9F6-95A9-E667E14931D4}"/>
              </a:ext>
            </a:extLst>
          </p:cNvPr>
          <p:cNvGrpSpPr/>
          <p:nvPr/>
        </p:nvGrpSpPr>
        <p:grpSpPr>
          <a:xfrm>
            <a:off x="588791" y="215257"/>
            <a:ext cx="10570873" cy="3734444"/>
            <a:chOff x="588791" y="215256"/>
            <a:chExt cx="10570873" cy="64273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54A327-9BD0-9E73-5927-79BFA75ABC50}"/>
                </a:ext>
              </a:extLst>
            </p:cNvPr>
            <p:cNvSpPr txBox="1"/>
            <p:nvPr/>
          </p:nvSpPr>
          <p:spPr>
            <a:xfrm>
              <a:off x="1769228" y="1518194"/>
              <a:ext cx="103246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Scala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81A037-2A59-FD55-093D-74CBC8FF75D1}"/>
                </a:ext>
              </a:extLst>
            </p:cNvPr>
            <p:cNvSpPr txBox="1"/>
            <p:nvPr/>
          </p:nvSpPr>
          <p:spPr>
            <a:xfrm>
              <a:off x="2829904" y="651722"/>
              <a:ext cx="91743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Rust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88C16F1-48F8-942A-D9D5-B2548AA6AE02}"/>
                </a:ext>
              </a:extLst>
            </p:cNvPr>
            <p:cNvSpPr txBox="1"/>
            <p:nvPr/>
          </p:nvSpPr>
          <p:spPr>
            <a:xfrm>
              <a:off x="3608913" y="1768022"/>
              <a:ext cx="66075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46066C-625D-883F-FAE2-0D6A7E366B2F}"/>
                </a:ext>
              </a:extLst>
            </p:cNvPr>
            <p:cNvSpPr txBox="1"/>
            <p:nvPr/>
          </p:nvSpPr>
          <p:spPr>
            <a:xfrm>
              <a:off x="4833396" y="1768022"/>
              <a:ext cx="817660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C++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A32594-B608-2B60-E757-D2B2A2B730CC}"/>
                </a:ext>
              </a:extLst>
            </p:cNvPr>
            <p:cNvSpPr txBox="1"/>
            <p:nvPr/>
          </p:nvSpPr>
          <p:spPr>
            <a:xfrm>
              <a:off x="7444448" y="1663815"/>
              <a:ext cx="609462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DD5E8F-C0AE-F11F-9CC1-0D1E8C744683}"/>
                </a:ext>
              </a:extLst>
            </p:cNvPr>
            <p:cNvSpPr txBox="1"/>
            <p:nvPr/>
          </p:nvSpPr>
          <p:spPr>
            <a:xfrm>
              <a:off x="6297110" y="2017850"/>
              <a:ext cx="6399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VB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08B208-FA11-E8BD-B5D6-220D94DD6F86}"/>
                </a:ext>
              </a:extLst>
            </p:cNvPr>
            <p:cNvSpPr txBox="1"/>
            <p:nvPr/>
          </p:nvSpPr>
          <p:spPr>
            <a:xfrm>
              <a:off x="4883121" y="2945640"/>
              <a:ext cx="82888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Perl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36865-89DD-4368-30BB-8E257F5111F3}"/>
                </a:ext>
              </a:extLst>
            </p:cNvPr>
            <p:cNvSpPr txBox="1"/>
            <p:nvPr/>
          </p:nvSpPr>
          <p:spPr>
            <a:xfrm>
              <a:off x="3359614" y="2767860"/>
              <a:ext cx="86433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PHP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AA82F-43C6-BC29-9632-7B4A38576014}"/>
                </a:ext>
              </a:extLst>
            </p:cNvPr>
            <p:cNvSpPr txBox="1"/>
            <p:nvPr/>
          </p:nvSpPr>
          <p:spPr>
            <a:xfrm>
              <a:off x="6597169" y="2887741"/>
              <a:ext cx="111197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React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4B9D79-BDE6-1F4D-48CF-F76CB8D57F2F}"/>
                </a:ext>
              </a:extLst>
            </p:cNvPr>
            <p:cNvSpPr txBox="1"/>
            <p:nvPr/>
          </p:nvSpPr>
          <p:spPr>
            <a:xfrm>
              <a:off x="5430258" y="3873432"/>
              <a:ext cx="148309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Angular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4A6BFC-5E21-2A0D-C83E-52F4C42EB69B}"/>
                </a:ext>
              </a:extLst>
            </p:cNvPr>
            <p:cNvSpPr txBox="1"/>
            <p:nvPr/>
          </p:nvSpPr>
          <p:spPr>
            <a:xfrm>
              <a:off x="7968892" y="2664243"/>
              <a:ext cx="1085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Node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09F06-BEA3-9A55-347D-EB658D78CDDE}"/>
                </a:ext>
              </a:extLst>
            </p:cNvPr>
            <p:cNvSpPr txBox="1"/>
            <p:nvPr/>
          </p:nvSpPr>
          <p:spPr>
            <a:xfrm>
              <a:off x="6056007" y="449441"/>
              <a:ext cx="203735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SpringMVC</a:t>
              </a:r>
              <a:endParaRPr lang="en-US" sz="3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942B45-B8B1-A16F-9499-953C5BFF18EF}"/>
                </a:ext>
              </a:extLst>
            </p:cNvPr>
            <p:cNvSpPr txBox="1"/>
            <p:nvPr/>
          </p:nvSpPr>
          <p:spPr>
            <a:xfrm>
              <a:off x="3384235" y="5654858"/>
              <a:ext cx="14145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Jupyter</a:t>
              </a:r>
              <a:endParaRPr lang="en-US" sz="3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56AEA-8240-390C-3524-9049CAE48E1F}"/>
                </a:ext>
              </a:extLst>
            </p:cNvPr>
            <p:cNvSpPr txBox="1"/>
            <p:nvPr/>
          </p:nvSpPr>
          <p:spPr>
            <a:xfrm>
              <a:off x="8958598" y="593051"/>
              <a:ext cx="158325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RedShift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DA8ACB-24A5-0E97-62B0-6240F32569FA}"/>
                </a:ext>
              </a:extLst>
            </p:cNvPr>
            <p:cNvSpPr txBox="1"/>
            <p:nvPr/>
          </p:nvSpPr>
          <p:spPr>
            <a:xfrm>
              <a:off x="5946244" y="5231840"/>
              <a:ext cx="1341649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COBOL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6DC62-1A52-7E53-CC20-0B18C8A845B9}"/>
                </a:ext>
              </a:extLst>
            </p:cNvPr>
            <p:cNvSpPr txBox="1"/>
            <p:nvPr/>
          </p:nvSpPr>
          <p:spPr>
            <a:xfrm>
              <a:off x="4061281" y="4628734"/>
              <a:ext cx="102425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Ruby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22E901-9BD9-8262-6786-246486C58144}"/>
                </a:ext>
              </a:extLst>
            </p:cNvPr>
            <p:cNvSpPr txBox="1"/>
            <p:nvPr/>
          </p:nvSpPr>
          <p:spPr>
            <a:xfrm>
              <a:off x="7711569" y="3708942"/>
              <a:ext cx="407484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30F08-989E-D07B-98DB-590D8B9B066B}"/>
                </a:ext>
              </a:extLst>
            </p:cNvPr>
            <p:cNvSpPr txBox="1"/>
            <p:nvPr/>
          </p:nvSpPr>
          <p:spPr>
            <a:xfrm>
              <a:off x="10138422" y="5325490"/>
              <a:ext cx="1021242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Swift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C43763-6517-D343-1A51-3FDABD28BA38}"/>
                </a:ext>
              </a:extLst>
            </p:cNvPr>
            <p:cNvSpPr txBox="1"/>
            <p:nvPr/>
          </p:nvSpPr>
          <p:spPr>
            <a:xfrm>
              <a:off x="8736790" y="3722164"/>
              <a:ext cx="1985608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ObjectiveC</a:t>
              </a:r>
              <a:endParaRPr lang="en-US" sz="3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F6157A-DBD7-3321-9AA7-0FD427E78997}"/>
                </a:ext>
              </a:extLst>
            </p:cNvPr>
            <p:cNvSpPr txBox="1"/>
            <p:nvPr/>
          </p:nvSpPr>
          <p:spPr>
            <a:xfrm>
              <a:off x="1803726" y="2521209"/>
              <a:ext cx="1150251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Kotlin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FBB7C2-1F2A-7242-4BD3-431606A484BB}"/>
                </a:ext>
              </a:extLst>
            </p:cNvPr>
            <p:cNvSpPr txBox="1"/>
            <p:nvPr/>
          </p:nvSpPr>
          <p:spPr>
            <a:xfrm>
              <a:off x="8553895" y="1719920"/>
              <a:ext cx="141295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Fortran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626BA8-FCAB-6833-095A-E04C1881E630}"/>
                </a:ext>
              </a:extLst>
            </p:cNvPr>
            <p:cNvSpPr txBox="1"/>
            <p:nvPr/>
          </p:nvSpPr>
          <p:spPr>
            <a:xfrm>
              <a:off x="588791" y="3519512"/>
              <a:ext cx="91563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Dart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867971-8B29-A4EA-B012-0D2A7BE32403}"/>
                </a:ext>
              </a:extLst>
            </p:cNvPr>
            <p:cNvSpPr txBox="1"/>
            <p:nvPr/>
          </p:nvSpPr>
          <p:spPr>
            <a:xfrm>
              <a:off x="1341539" y="4371666"/>
              <a:ext cx="1186287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Svelte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BA1772-F03F-4056-6D9D-A348B36F4EDB}"/>
                </a:ext>
              </a:extLst>
            </p:cNvPr>
            <p:cNvSpPr txBox="1"/>
            <p:nvPr/>
          </p:nvSpPr>
          <p:spPr>
            <a:xfrm>
              <a:off x="3036223" y="4655544"/>
              <a:ext cx="77136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Lua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3F1A9-715E-9957-4473-44ACF627493C}"/>
                </a:ext>
              </a:extLst>
            </p:cNvPr>
            <p:cNvSpPr txBox="1"/>
            <p:nvPr/>
          </p:nvSpPr>
          <p:spPr>
            <a:xfrm>
              <a:off x="2500783" y="3621965"/>
              <a:ext cx="1816523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Backbone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8710D3-3E29-AB47-726B-49DEDC925204}"/>
                </a:ext>
              </a:extLst>
            </p:cNvPr>
            <p:cNvSpPr txBox="1"/>
            <p:nvPr/>
          </p:nvSpPr>
          <p:spPr>
            <a:xfrm>
              <a:off x="9581186" y="2742755"/>
              <a:ext cx="1342419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JQuery</a:t>
              </a:r>
              <a:endParaRPr 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87407E-AD26-0597-6B24-4AB39E146BB5}"/>
                </a:ext>
              </a:extLst>
            </p:cNvPr>
            <p:cNvSpPr txBox="1"/>
            <p:nvPr/>
          </p:nvSpPr>
          <p:spPr>
            <a:xfrm>
              <a:off x="680725" y="530444"/>
              <a:ext cx="1472711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/>
                <a:t>BigData</a:t>
              </a:r>
              <a:endParaRPr lang="en-US" sz="3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51050A-9B5A-21C8-D44D-06287166EAD5}"/>
                </a:ext>
              </a:extLst>
            </p:cNvPr>
            <p:cNvSpPr txBox="1"/>
            <p:nvPr/>
          </p:nvSpPr>
          <p:spPr>
            <a:xfrm>
              <a:off x="760015" y="2300833"/>
              <a:ext cx="526106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AI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DB6A41-6A6A-9816-5280-4A3489353994}"/>
                </a:ext>
              </a:extLst>
            </p:cNvPr>
            <p:cNvSpPr txBox="1"/>
            <p:nvPr/>
          </p:nvSpPr>
          <p:spPr>
            <a:xfrm>
              <a:off x="8023405" y="5390808"/>
              <a:ext cx="1356846" cy="9877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Django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5182D3-AFFB-A6B0-FC14-BBA402AFB086}"/>
                </a:ext>
              </a:extLst>
            </p:cNvPr>
            <p:cNvSpPr txBox="1"/>
            <p:nvPr/>
          </p:nvSpPr>
          <p:spPr>
            <a:xfrm>
              <a:off x="4044127" y="215256"/>
              <a:ext cx="1011815" cy="98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Flask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BD6B738-770A-948E-5730-6657DC0A0559}"/>
              </a:ext>
            </a:extLst>
          </p:cNvPr>
          <p:cNvSpPr/>
          <p:nvPr/>
        </p:nvSpPr>
        <p:spPr>
          <a:xfrm>
            <a:off x="845378" y="5646334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Python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C5E3B5-AD39-1343-85E9-317920CF562F}"/>
              </a:ext>
            </a:extLst>
          </p:cNvPr>
          <p:cNvSpPr/>
          <p:nvPr/>
        </p:nvSpPr>
        <p:spPr>
          <a:xfrm>
            <a:off x="3592782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48A4C2-3DAA-016A-2867-CF2CBF5DBD6D}"/>
              </a:ext>
            </a:extLst>
          </p:cNvPr>
          <p:cNvSpPr/>
          <p:nvPr/>
        </p:nvSpPr>
        <p:spPr>
          <a:xfrm>
            <a:off x="6448550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Architecture</a:t>
            </a:r>
          </a:p>
          <a:p>
            <a:pPr algn="ctr"/>
            <a:r>
              <a:rPr lang="en-US" sz="2400" dirty="0"/>
              <a:t>Assembly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5071A-470D-17CB-D355-5C190D175DC2}"/>
              </a:ext>
            </a:extLst>
          </p:cNvPr>
          <p:cNvSpPr/>
          <p:nvPr/>
        </p:nvSpPr>
        <p:spPr>
          <a:xfrm>
            <a:off x="9260371" y="5614862"/>
            <a:ext cx="2307772" cy="8164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SQL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2F1023-733F-267A-B72A-BC0268755EDB}"/>
              </a:ext>
            </a:extLst>
          </p:cNvPr>
          <p:cNvSpPr/>
          <p:nvPr/>
        </p:nvSpPr>
        <p:spPr>
          <a:xfrm>
            <a:off x="2207231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HTML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EC303E-DD11-E78A-6DBF-1575AA1EADF1}"/>
              </a:ext>
            </a:extLst>
          </p:cNvPr>
          <p:cNvSpPr/>
          <p:nvPr/>
        </p:nvSpPr>
        <p:spPr>
          <a:xfrm>
            <a:off x="5062999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1DFE07-5C07-4021-3CBB-64BC3A8FAD50}"/>
              </a:ext>
            </a:extLst>
          </p:cNvPr>
          <p:cNvSpPr/>
          <p:nvPr/>
        </p:nvSpPr>
        <p:spPr>
          <a:xfrm>
            <a:off x="7874820" y="4546140"/>
            <a:ext cx="2307772" cy="8164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Java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1249C1-2B90-71DE-7B78-CA2274B5967F}"/>
              </a:ext>
            </a:extLst>
          </p:cNvPr>
          <p:cNvCxnSpPr/>
          <p:nvPr/>
        </p:nvCxnSpPr>
        <p:spPr>
          <a:xfrm>
            <a:off x="0" y="42037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1E2F50A7-FD44-6E3A-2A71-58CD2C07E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3"/>
          <a:stretch/>
        </p:blipFill>
        <p:spPr>
          <a:xfrm>
            <a:off x="576069" y="3833277"/>
            <a:ext cx="1976808" cy="2817897"/>
          </a:xfrm>
          <a:prstGeom prst="rect">
            <a:avLst/>
          </a:prstGeom>
        </p:spPr>
      </p:pic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239F04D2-0B56-72CB-92DE-7229039E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" b="-4671"/>
          <a:stretch/>
        </p:blipFill>
        <p:spPr>
          <a:xfrm>
            <a:off x="7785100" y="574928"/>
            <a:ext cx="1976808" cy="2854072"/>
          </a:xfrm>
          <a:prstGeom prst="rect">
            <a:avLst/>
          </a:prstGeom>
        </p:spPr>
      </p:pic>
      <p:pic>
        <p:nvPicPr>
          <p:cNvPr id="6" name="Picture 5" descr="A screenshot of a cellphone&#10;&#10;Description automatically generated">
            <a:extLst>
              <a:ext uri="{FF2B5EF4-FFF2-40B4-BE49-F238E27FC236}">
                <a16:creationId xmlns:a16="http://schemas.microsoft.com/office/drawing/2014/main" id="{7A2FE349-7F57-FD63-4DBD-B505A21C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41" y="552895"/>
            <a:ext cx="1976810" cy="2736604"/>
          </a:xfrm>
          <a:prstGeom prst="rect">
            <a:avLst/>
          </a:prstGeom>
        </p:spPr>
      </p:pic>
      <p:pic>
        <p:nvPicPr>
          <p:cNvPr id="7" name="Picture 6" descr="A screenshot of a cellphone&#10;&#10;Description automatically generated">
            <a:extLst>
              <a:ext uri="{FF2B5EF4-FFF2-40B4-BE49-F238E27FC236}">
                <a16:creationId xmlns:a16="http://schemas.microsoft.com/office/drawing/2014/main" id="{0B784005-6CB5-12C4-37A9-53265BCB6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942" y="3797102"/>
            <a:ext cx="2006458" cy="28540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6B7AD6-32CE-0451-39C1-21E87AAFEA3B}"/>
              </a:ext>
            </a:extLst>
          </p:cNvPr>
          <p:cNvCxnSpPr/>
          <p:nvPr/>
        </p:nvCxnSpPr>
        <p:spPr>
          <a:xfrm>
            <a:off x="0" y="3543300"/>
            <a:ext cx="12192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 shot of a cellphone&#10;&#10;Description automatically generated">
            <a:extLst>
              <a:ext uri="{FF2B5EF4-FFF2-40B4-BE49-F238E27FC236}">
                <a16:creationId xmlns:a16="http://schemas.microsoft.com/office/drawing/2014/main" id="{943A5EC8-2F13-DB04-E3D0-35BE43365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677" y="3834822"/>
            <a:ext cx="1909284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49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6AB0-9029-7CF3-684A-34A8F031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D9B9-2CD2-5A27-93DD-B9F9A1C2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1978 edition of book to focus on historical impact of C</a:t>
            </a:r>
          </a:p>
          <a:p>
            <a:r>
              <a:rPr lang="en-US" dirty="0"/>
              <a:t>Online textbook with executable examples</a:t>
            </a:r>
          </a:p>
          <a:p>
            <a:r>
              <a:rPr lang="en-US" dirty="0"/>
              <a:t>Accessible audio book including code samples</a:t>
            </a:r>
          </a:p>
          <a:p>
            <a:r>
              <a:rPr lang="en-US" dirty="0"/>
              <a:t>Starts by comparing Python to C (Rosetta Stone)</a:t>
            </a:r>
          </a:p>
          <a:p>
            <a:r>
              <a:rPr lang="en-US" dirty="0"/>
              <a:t>48 Auto-graded assignments</a:t>
            </a:r>
          </a:p>
          <a:p>
            <a:r>
              <a:rPr lang="en-US" dirty="0"/>
              <a:t>Brower-based development and compiler environment</a:t>
            </a:r>
          </a:p>
          <a:p>
            <a:r>
              <a:rPr lang="en-US" dirty="0"/>
              <a:t>Ends with building Python </a:t>
            </a:r>
            <a:r>
              <a:rPr lang="en-US"/>
              <a:t>objects in C</a:t>
            </a:r>
            <a:endParaRPr lang="en-US" dirty="0"/>
          </a:p>
          <a:p>
            <a:r>
              <a:rPr lang="en-US" dirty="0"/>
              <a:t>Extras</a:t>
            </a:r>
          </a:p>
          <a:p>
            <a:pPr lvl="1"/>
            <a:r>
              <a:rPr lang="en-US" dirty="0"/>
              <a:t>Interviews: Brian Kernighan, Bjarne </a:t>
            </a:r>
            <a:r>
              <a:rPr lang="en-US" dirty="0" err="1"/>
              <a:t>Stroustrup</a:t>
            </a:r>
            <a:r>
              <a:rPr lang="en-US" dirty="0"/>
              <a:t>, Guido van Rossum</a:t>
            </a:r>
          </a:p>
        </p:txBody>
      </p:sp>
      <p:pic>
        <p:nvPicPr>
          <p:cNvPr id="4" name="Picture 3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A21C97FA-22D6-0566-2EDF-9572E3CA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90" y="545690"/>
            <a:ext cx="1543098" cy="2078246"/>
          </a:xfrm>
          <a:prstGeom prst="rect">
            <a:avLst/>
          </a:prstGeom>
        </p:spPr>
      </p:pic>
      <p:pic>
        <p:nvPicPr>
          <p:cNvPr id="5" name="Picture 4" descr="A screen shot of a cellphone&#10;&#10;Description automatically generated">
            <a:extLst>
              <a:ext uri="{FF2B5EF4-FFF2-40B4-BE49-F238E27FC236}">
                <a16:creationId xmlns:a16="http://schemas.microsoft.com/office/drawing/2014/main" id="{CB521B69-B9A0-7D7A-7EF3-029C5F72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790" y="3067969"/>
            <a:ext cx="1581058" cy="233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09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6AB0-9029-7CF3-684A-34A8F031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Programming for Everybody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D9B9-2CD2-5A27-93DD-B9F9A1C2E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1978 edition of book to focus on historical impact of C</a:t>
            </a:r>
          </a:p>
          <a:p>
            <a:r>
              <a:rPr lang="en-US" dirty="0"/>
              <a:t>Online textbook with executable examples</a:t>
            </a:r>
          </a:p>
          <a:p>
            <a:r>
              <a:rPr lang="en-US" dirty="0"/>
              <a:t>Accessible audio book including code samples</a:t>
            </a:r>
          </a:p>
          <a:p>
            <a:r>
              <a:rPr lang="en-US" dirty="0"/>
              <a:t>Starts by comparing Python to C (Rosetta Stone)</a:t>
            </a:r>
          </a:p>
          <a:p>
            <a:r>
              <a:rPr lang="en-US" dirty="0"/>
              <a:t>48 Auto-graded assignments</a:t>
            </a:r>
          </a:p>
          <a:p>
            <a:r>
              <a:rPr lang="en-US" dirty="0"/>
              <a:t>Brower-based development and compiler environment</a:t>
            </a:r>
          </a:p>
          <a:p>
            <a:r>
              <a:rPr lang="en-US" dirty="0"/>
              <a:t>Ends with building Python </a:t>
            </a:r>
            <a:r>
              <a:rPr lang="en-US"/>
              <a:t>objects in C</a:t>
            </a:r>
            <a:endParaRPr lang="en-US" dirty="0"/>
          </a:p>
          <a:p>
            <a:r>
              <a:rPr lang="en-US" dirty="0"/>
              <a:t>Extras</a:t>
            </a:r>
          </a:p>
          <a:p>
            <a:pPr lvl="1"/>
            <a:r>
              <a:rPr lang="en-US" dirty="0"/>
              <a:t>Interviews: Brian Kernighan, Bjarne </a:t>
            </a:r>
            <a:r>
              <a:rPr lang="en-US" dirty="0" err="1"/>
              <a:t>Stroustrup</a:t>
            </a:r>
            <a:r>
              <a:rPr lang="en-US" dirty="0"/>
              <a:t>, Guido van Rossum</a:t>
            </a:r>
          </a:p>
        </p:txBody>
      </p:sp>
      <p:pic>
        <p:nvPicPr>
          <p:cNvPr id="4" name="Picture 3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A21C97FA-22D6-0566-2EDF-9572E3CA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790" y="545690"/>
            <a:ext cx="1543098" cy="2078246"/>
          </a:xfrm>
          <a:prstGeom prst="rect">
            <a:avLst/>
          </a:prstGeom>
        </p:spPr>
      </p:pic>
      <p:pic>
        <p:nvPicPr>
          <p:cNvPr id="6" name="Picture 5" descr="A blue letter c&#10;&#10;Description automatically generated">
            <a:extLst>
              <a:ext uri="{FF2B5EF4-FFF2-40B4-BE49-F238E27FC236}">
                <a16:creationId xmlns:a16="http://schemas.microsoft.com/office/drawing/2014/main" id="{ACBF46BE-3A2F-04E1-BA18-D37792A1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945" y="3689184"/>
            <a:ext cx="1226788" cy="1102126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4B1C85C-A0B8-F6DD-843B-C135C79D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928" y="2998458"/>
            <a:ext cx="2038822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6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AC07DC93-D16E-6F18-4ADB-28E4F260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2" y="1430594"/>
            <a:ext cx="6456389" cy="3996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B49F7-9687-C405-84E0-A14EC99F5E12}"/>
              </a:ext>
            </a:extLst>
          </p:cNvPr>
          <p:cNvSpPr txBox="1"/>
          <p:nvPr/>
        </p:nvSpPr>
        <p:spPr>
          <a:xfrm>
            <a:off x="1876908" y="5552763"/>
            <a:ext cx="346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youtube.dr-chuck.com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8D702-18F1-C5BE-CC2A-E760D40E5584}"/>
              </a:ext>
            </a:extLst>
          </p:cNvPr>
          <p:cNvSpPr txBox="1"/>
          <p:nvPr/>
        </p:nvSpPr>
        <p:spPr>
          <a:xfrm>
            <a:off x="8277708" y="5029543"/>
            <a:ext cx="285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plus.dr-chuck.com</a:t>
            </a:r>
            <a:endParaRPr lang="en-US" sz="2800" dirty="0"/>
          </a:p>
        </p:txBody>
      </p:sp>
      <p:pic>
        <p:nvPicPr>
          <p:cNvPr id="12" name="Picture 11" descr="A collage of a person in a car&#10;&#10;Description automatically generated">
            <a:extLst>
              <a:ext uri="{FF2B5EF4-FFF2-40B4-BE49-F238E27FC236}">
                <a16:creationId xmlns:a16="http://schemas.microsoft.com/office/drawing/2014/main" id="{B50C833B-8191-07E4-1D9A-2442D8D42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87" y="1430594"/>
            <a:ext cx="4364201" cy="345874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7AE165-7A07-522E-1373-B314CC44D31C}"/>
              </a:ext>
            </a:extLst>
          </p:cNvPr>
          <p:cNvCxnSpPr>
            <a:cxnSpLocks/>
          </p:cNvCxnSpPr>
          <p:nvPr/>
        </p:nvCxnSpPr>
        <p:spPr>
          <a:xfrm flipH="1" flipV="1">
            <a:off x="3450771" y="2079171"/>
            <a:ext cx="1317172" cy="5225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810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2A3-EE2B-32AB-EFE1-BE2CA88F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Who could be a professional programmer?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B598B-53EE-3D8E-ADAF-36D6270D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Pre-college students preparing for college</a:t>
            </a:r>
          </a:p>
          <a:p>
            <a:r>
              <a:rPr lang="en-US" dirty="0"/>
              <a:t>College students taking a challenging course</a:t>
            </a:r>
          </a:p>
          <a:p>
            <a:r>
              <a:rPr lang="en-US" dirty="0"/>
              <a:t>Working adults that want to take the next step in their career</a:t>
            </a:r>
          </a:p>
          <a:p>
            <a:r>
              <a:rPr lang="en-US" dirty="0"/>
              <a:t>Older adults with free time and want to "see if they can do it"</a:t>
            </a:r>
          </a:p>
          <a:p>
            <a:r>
              <a:rPr lang="en-US" dirty="0"/>
              <a:t>Successful people that want to try "something else"</a:t>
            </a:r>
          </a:p>
        </p:txBody>
      </p:sp>
    </p:spTree>
    <p:extLst>
      <p:ext uri="{BB962C8B-B14F-4D97-AF65-F5344CB8AC3E}">
        <p14:creationId xmlns:p14="http://schemas.microsoft.com/office/powerpoint/2010/main" val="1899867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95DE-C1F5-86F8-08AB-833143F66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28075-057C-6060-8E1E-C1BDB0182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Architecture for Everybody</a:t>
            </a:r>
          </a:p>
          <a:p>
            <a:r>
              <a:rPr lang="en-US" dirty="0"/>
              <a:t>Modern JavaScript</a:t>
            </a:r>
          </a:p>
          <a:p>
            <a:r>
              <a:rPr lang="en-US" dirty="0"/>
              <a:t>Modern Java</a:t>
            </a:r>
          </a:p>
          <a:p>
            <a:endParaRPr lang="en-US" dirty="0"/>
          </a:p>
          <a:p>
            <a:r>
              <a:rPr lang="en-US" dirty="0"/>
              <a:t>Far off future: Scalable Internships…</a:t>
            </a:r>
          </a:p>
        </p:txBody>
      </p:sp>
    </p:spTree>
    <p:extLst>
      <p:ext uri="{BB962C8B-B14F-4D97-AF65-F5344CB8AC3E}">
        <p14:creationId xmlns:p14="http://schemas.microsoft.com/office/powerpoint/2010/main" val="256080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904615B5-CF58-1BF0-94A2-B79E05C8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35" y="643466"/>
            <a:ext cx="1066232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85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305D-004C-16AD-4892-B2B29E92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8827" cy="1325563"/>
          </a:xfrm>
        </p:spPr>
        <p:txBody>
          <a:bodyPr/>
          <a:lstStyle/>
          <a:p>
            <a:r>
              <a:rPr lang="en-US" dirty="0"/>
              <a:t>CDC 8512 - Inspired by CDC 6500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A506-C7B5-C870-436B-9065988FB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2957"/>
            <a:ext cx="6040272" cy="4274006"/>
          </a:xfrm>
        </p:spPr>
        <p:txBody>
          <a:bodyPr/>
          <a:lstStyle/>
          <a:p>
            <a:r>
              <a:rPr lang="en-US" dirty="0"/>
              <a:t>Control Data Corporation</a:t>
            </a:r>
          </a:p>
          <a:p>
            <a:r>
              <a:rPr lang="en-US" dirty="0"/>
              <a:t>Mid 1960’s – mid-1970’s</a:t>
            </a:r>
          </a:p>
          <a:p>
            <a:r>
              <a:rPr lang="en-US" dirty="0"/>
              <a:t>Dr. Chuck’s first computer</a:t>
            </a:r>
          </a:p>
          <a:p>
            <a:pPr lvl="1"/>
            <a:r>
              <a:rPr lang="en-US" dirty="0"/>
              <a:t>FORTRAN</a:t>
            </a:r>
          </a:p>
          <a:p>
            <a:pPr lvl="1"/>
            <a:r>
              <a:rPr lang="en-US" dirty="0"/>
              <a:t>Assembly Language</a:t>
            </a:r>
          </a:p>
          <a:p>
            <a:pPr lvl="1"/>
            <a:r>
              <a:rPr lang="en-US" dirty="0"/>
              <a:t>Pascal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99672-4636-BAA8-9D05-A4791901C9FE}"/>
              </a:ext>
            </a:extLst>
          </p:cNvPr>
          <p:cNvSpPr txBox="1"/>
          <p:nvPr/>
        </p:nvSpPr>
        <p:spPr>
          <a:xfrm>
            <a:off x="730154" y="5942568"/>
            <a:ext cx="773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/wiki/CDC_6000_series#Central_processor</a:t>
            </a:r>
          </a:p>
        </p:txBody>
      </p:sp>
      <p:pic>
        <p:nvPicPr>
          <p:cNvPr id="10" name="Picture 9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E0A345FF-5BF2-705D-4F60-46CD877D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447" y="3213267"/>
            <a:ext cx="4562714" cy="2571624"/>
          </a:xfrm>
          <a:prstGeom prst="rect">
            <a:avLst/>
          </a:prstGeom>
        </p:spPr>
      </p:pic>
      <p:pic>
        <p:nvPicPr>
          <p:cNvPr id="4" name="Picture 3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AEE8F1C6-9DE5-F365-B2CD-82F5ED316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0"/>
          <a:stretch/>
        </p:blipFill>
        <p:spPr>
          <a:xfrm>
            <a:off x="6725264" y="546100"/>
            <a:ext cx="2799204" cy="1891164"/>
          </a:xfrm>
          <a:prstGeom prst="rect">
            <a:avLst/>
          </a:prstGeom>
        </p:spPr>
      </p:pic>
      <p:pic>
        <p:nvPicPr>
          <p:cNvPr id="7" name="Picture 6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D471172F-5FCB-97CC-38AD-AA90A217F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1576" y="2078638"/>
            <a:ext cx="3182077" cy="17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10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24FAAE-4C7D-FC7A-7501-FFF71589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The Path to the Master Programmer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DC8D7D-D26E-4DE0-5F81-8F68735F1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dirty="0"/>
              <a:t>I have started down the path to build it</a:t>
            </a:r>
          </a:p>
          <a:p>
            <a:r>
              <a:rPr lang="en-US" sz="2400" dirty="0"/>
              <a:t>C Programming for Everybody is the first step</a:t>
            </a:r>
          </a:p>
          <a:p>
            <a:r>
              <a:rPr lang="en-US" sz="2400" dirty="0"/>
              <a:t>You can watch as I built it at </a:t>
            </a:r>
            <a:r>
              <a:rPr lang="en-US" sz="2400" dirty="0" err="1"/>
              <a:t>plus.dr-chuck.com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Any questions?</a:t>
            </a:r>
          </a:p>
        </p:txBody>
      </p:sp>
      <p:pic>
        <p:nvPicPr>
          <p:cNvPr id="15" name="Picture 14" descr="Arrows pointing towards light">
            <a:extLst>
              <a:ext uri="{FF2B5EF4-FFF2-40B4-BE49-F238E27FC236}">
                <a16:creationId xmlns:a16="http://schemas.microsoft.com/office/drawing/2014/main" id="{DB22014A-1225-47CD-F697-675A9FE5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282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89D2B-6AB5-04C0-4CB4-8F886001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came to India with Coursera in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21C9C-1A83-78F2-5A44-48648045C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201" y="2127665"/>
            <a:ext cx="3085599" cy="2314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961233-BBB0-0B93-0BD2-086791C80D11}"/>
              </a:ext>
            </a:extLst>
          </p:cNvPr>
          <p:cNvSpPr txBox="1"/>
          <p:nvPr/>
        </p:nvSpPr>
        <p:spPr>
          <a:xfrm>
            <a:off x="609600" y="5645428"/>
            <a:ext cx="10624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www.ukibc.com</a:t>
            </a:r>
            <a:r>
              <a:rPr lang="en-US" dirty="0"/>
              <a:t>/wp-content/uploads/2018/03/2018-06-14-India-Education-Policy-Web-version.pdf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EE4D2-D1C0-6B3D-203D-F4C572FB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73" y="2042732"/>
            <a:ext cx="3085599" cy="2399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7A6667-C39E-4EBF-93B3-820B4D097CB4}"/>
              </a:ext>
            </a:extLst>
          </p:cNvPr>
          <p:cNvSpPr txBox="1"/>
          <p:nvPr/>
        </p:nvSpPr>
        <p:spPr>
          <a:xfrm>
            <a:off x="4257836" y="2133540"/>
            <a:ext cx="36763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 addition, by 2030, India will have</a:t>
            </a:r>
          </a:p>
          <a:p>
            <a:pPr algn="ctr"/>
            <a:r>
              <a:rPr lang="en-US" dirty="0"/>
              <a:t>the largest number of people of</a:t>
            </a:r>
          </a:p>
          <a:p>
            <a:pPr algn="ctr"/>
            <a:r>
              <a:rPr lang="en-US" dirty="0"/>
              <a:t>college-going age - a staggering 140</a:t>
            </a:r>
          </a:p>
          <a:p>
            <a:pPr algn="ctr"/>
            <a:r>
              <a:rPr lang="en-US" dirty="0"/>
              <a:t>million. Currently, 736 universities</a:t>
            </a:r>
          </a:p>
          <a:p>
            <a:pPr algn="ctr"/>
            <a:r>
              <a:rPr lang="en-US" dirty="0"/>
              <a:t>educate 28.6 million students. India</a:t>
            </a:r>
          </a:p>
          <a:p>
            <a:pPr algn="ctr"/>
            <a:r>
              <a:rPr lang="en-US" dirty="0"/>
              <a:t>will need at least another 1,500</a:t>
            </a:r>
          </a:p>
          <a:p>
            <a:pPr algn="ctr"/>
            <a:r>
              <a:rPr lang="en-US" dirty="0"/>
              <a:t>institutions by 2030 to accommodate</a:t>
            </a:r>
          </a:p>
          <a:p>
            <a:pPr algn="ctr"/>
            <a:r>
              <a:rPr lang="en-US" dirty="0"/>
              <a:t>this huge influx of students.</a:t>
            </a:r>
          </a:p>
        </p:txBody>
      </p:sp>
    </p:spTree>
    <p:extLst>
      <p:ext uri="{BB962C8B-B14F-4D97-AF65-F5344CB8AC3E}">
        <p14:creationId xmlns:p14="http://schemas.microsoft.com/office/powerpoint/2010/main" val="2888361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8646A-70B4-FEF9-6937-2341D3D1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Years Later (halfway to 2030)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D8BEB-1C64-798E-8FBC-08055A2B6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Degrees from Indian Universities on Coursera</a:t>
            </a:r>
          </a:p>
          <a:p>
            <a:pPr lvl="1"/>
            <a:r>
              <a:rPr lang="en-US" dirty="0"/>
              <a:t>BITS </a:t>
            </a:r>
            <a:r>
              <a:rPr lang="en-US" dirty="0" err="1"/>
              <a:t>Pilani's</a:t>
            </a:r>
            <a:r>
              <a:rPr lang="en-US" dirty="0"/>
              <a:t> BSc in Computer Science</a:t>
            </a:r>
          </a:p>
          <a:p>
            <a:pPr lvl="1"/>
            <a:r>
              <a:rPr lang="en-US" dirty="0"/>
              <a:t>IIT Guwahati's BSc in Data Science &amp; AI</a:t>
            </a:r>
          </a:p>
          <a:p>
            <a:pPr lvl="1"/>
            <a:r>
              <a:rPr lang="en-US" dirty="0"/>
              <a:t>IIIT Hyderabad's MSc in Information Technology</a:t>
            </a:r>
          </a:p>
          <a:p>
            <a:r>
              <a:rPr lang="en-US" dirty="0"/>
              <a:t>Coursera for Campus</a:t>
            </a:r>
          </a:p>
          <a:p>
            <a:pPr lvl="1"/>
            <a:r>
              <a:rPr lang="en-US" dirty="0"/>
              <a:t>Supplement on campus and online education to extend teaching resources</a:t>
            </a:r>
          </a:p>
          <a:p>
            <a:pPr lvl="1"/>
            <a:r>
              <a:rPr lang="en-US" dirty="0"/>
              <a:t>Python for Everybody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0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3D260-205B-E8A5-A46D-A29DE6B9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1"/>
            <a:ext cx="3406877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A Tale of Two Books, 10 years, and Coursera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ook cover with gears&#10;&#10;Description automatically generated">
            <a:extLst>
              <a:ext uri="{FF2B5EF4-FFF2-40B4-BE49-F238E27FC236}">
                <a16:creationId xmlns:a16="http://schemas.microsoft.com/office/drawing/2014/main" id="{151D3C0F-68D3-40B7-8732-F902C2394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79" y="871147"/>
            <a:ext cx="3360174" cy="4869817"/>
          </a:xfrm>
          <a:prstGeom prst="rect">
            <a:avLst/>
          </a:prstGeom>
        </p:spPr>
      </p:pic>
      <p:pic>
        <p:nvPicPr>
          <p:cNvPr id="8" name="Picture 7" descr="A book cover with blue letters&#10;&#10;Description automatically generated">
            <a:extLst>
              <a:ext uri="{FF2B5EF4-FFF2-40B4-BE49-F238E27FC236}">
                <a16:creationId xmlns:a16="http://schemas.microsoft.com/office/drawing/2014/main" id="{04F0AD77-E1E2-A6BD-64C1-025FC6CE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261" y="871147"/>
            <a:ext cx="3360174" cy="4525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8F37E0-A2DF-4312-E993-345152845F16}"/>
              </a:ext>
            </a:extLst>
          </p:cNvPr>
          <p:cNvSpPr txBox="1"/>
          <p:nvPr/>
        </p:nvSpPr>
        <p:spPr>
          <a:xfrm>
            <a:off x="4831160" y="5740964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Python for Everybody (2013)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4C7DA-24C1-85BA-C7C7-834FDF5396D7}"/>
              </a:ext>
            </a:extLst>
          </p:cNvPr>
          <p:cNvSpPr txBox="1"/>
          <p:nvPr/>
        </p:nvSpPr>
        <p:spPr>
          <a:xfrm>
            <a:off x="8270439" y="5666230"/>
            <a:ext cx="315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Coursera: C Programming  for Everybody (2023)</a:t>
            </a:r>
          </a:p>
        </p:txBody>
      </p:sp>
    </p:spTree>
    <p:extLst>
      <p:ext uri="{BB962C8B-B14F-4D97-AF65-F5344CB8AC3E}">
        <p14:creationId xmlns:p14="http://schemas.microsoft.com/office/powerpoint/2010/main" val="119189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A910C-B24A-7FB6-2CC4-CE9972E1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Coursera: Python for Everybody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74A17-2224-C956-C4F3-A25A2DF8E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in 2013, Updated 2016, 2024</a:t>
            </a:r>
          </a:p>
          <a:p>
            <a:r>
              <a:rPr lang="en-US" dirty="0"/>
              <a:t>The most popular programming course in the world</a:t>
            </a:r>
          </a:p>
          <a:p>
            <a:r>
              <a:rPr lang="en-US" dirty="0"/>
              <a:t>Translated into 10+ Languages</a:t>
            </a:r>
          </a:p>
          <a:p>
            <a:r>
              <a:rPr lang="en-US" dirty="0"/>
              <a:t>In browser development environment</a:t>
            </a:r>
          </a:p>
          <a:p>
            <a:r>
              <a:rPr lang="en-US" dirty="0"/>
              <a:t>Many auto-graded exercises</a:t>
            </a:r>
          </a:p>
          <a:p>
            <a:r>
              <a:rPr lang="en-US" dirty="0"/>
              <a:t>Extra – more than just a course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Office Hours</a:t>
            </a:r>
          </a:p>
        </p:txBody>
      </p:sp>
      <p:pic>
        <p:nvPicPr>
          <p:cNvPr id="5" name="Picture 4" descr="A book cover with gears&#10;&#10;Description automatically generated">
            <a:extLst>
              <a:ext uri="{FF2B5EF4-FFF2-40B4-BE49-F238E27FC236}">
                <a16:creationId xmlns:a16="http://schemas.microsoft.com/office/drawing/2014/main" id="{1BA79DEB-434A-1B30-D310-C59BD619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13" y="588797"/>
            <a:ext cx="1528835" cy="22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2A3-EE2B-32AB-EFE1-BE2CA88F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Who is "Everybody"?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B598B-53EE-3D8E-ADAF-36D6270DE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Pre-college students preparing for college</a:t>
            </a:r>
          </a:p>
          <a:p>
            <a:r>
              <a:rPr lang="en-US" dirty="0"/>
              <a:t>College students taking a challenging course</a:t>
            </a:r>
          </a:p>
          <a:p>
            <a:r>
              <a:rPr lang="en-US" dirty="0"/>
              <a:t>Working adults that want to take the next step in their career</a:t>
            </a:r>
          </a:p>
          <a:p>
            <a:r>
              <a:rPr lang="en-US" dirty="0"/>
              <a:t>Older adults with free time and want to "see if they can do it"</a:t>
            </a:r>
          </a:p>
          <a:p>
            <a:r>
              <a:rPr lang="en-US" dirty="0"/>
              <a:t>Successful people that want to try "something else"</a:t>
            </a:r>
          </a:p>
        </p:txBody>
      </p:sp>
    </p:spTree>
    <p:extLst>
      <p:ext uri="{BB962C8B-B14F-4D97-AF65-F5344CB8AC3E}">
        <p14:creationId xmlns:p14="http://schemas.microsoft.com/office/powerpoint/2010/main" val="199875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DC61-5C38-4C8B-726A-C81EB22E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0355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PY4E (2013)</a:t>
            </a:r>
          </a:p>
        </p:txBody>
      </p:sp>
      <p:pic>
        <p:nvPicPr>
          <p:cNvPr id="5" name="Picture Placeholder 4" descr="A screenshot of a cellphone&#10;&#10;Description automatically generated">
            <a:extLst>
              <a:ext uri="{FF2B5EF4-FFF2-40B4-BE49-F238E27FC236}">
                <a16:creationId xmlns:a16="http://schemas.microsoft.com/office/drawing/2014/main" id="{8D012F0E-AD2C-ABD5-51CE-B7A0D71D3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573"/>
          <a:stretch/>
        </p:blipFill>
        <p:spPr>
          <a:xfrm>
            <a:off x="318654" y="10"/>
            <a:ext cx="4811012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E257B-0B4F-F489-009B-FF8283FDA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8557" y="1918742"/>
            <a:ext cx="5444382" cy="422364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Not a first course in Computer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Programing for Librarians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Quickly became the pre-requisite for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John Hopkins Data Science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Rice University Interactive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Python 3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Statistics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Applied Data Science with Python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University of Michigan Masters of Applied </a:t>
            </a:r>
            <a:r>
              <a:rPr lang="en-US" sz="2000"/>
              <a:t>Data Science</a:t>
            </a: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Popular in Coursera for Campus - India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849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558</TotalTime>
  <Words>1066</Words>
  <Application>Microsoft Macintosh PowerPoint</Application>
  <PresentationFormat>Widescreen</PresentationFormat>
  <Paragraphs>367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A Programming Career for Everybody</vt:lpstr>
      <vt:lpstr>TV "Personality"</vt:lpstr>
      <vt:lpstr>PowerPoint Presentation</vt:lpstr>
      <vt:lpstr>I came to India with Coursera in 2018</vt:lpstr>
      <vt:lpstr>Six Years Later (halfway to 2030)</vt:lpstr>
      <vt:lpstr>A Tale of Two Books, 10 years, and Coursera</vt:lpstr>
      <vt:lpstr>Coursera: Python for Everybody</vt:lpstr>
      <vt:lpstr>Who is "Everybody"?</vt:lpstr>
      <vt:lpstr>PY4E (2013)</vt:lpstr>
      <vt:lpstr>PowerPoint Presentation</vt:lpstr>
      <vt:lpstr>Every day 150 students complete one of my courses around the world</vt:lpstr>
      <vt:lpstr>Should I slow down or even retire?</vt:lpstr>
      <vt:lpstr>PowerPoint Presentation</vt:lpstr>
      <vt:lpstr>PowerPoint Presentation</vt:lpstr>
      <vt:lpstr>PowerPoint Presentation</vt:lpstr>
      <vt:lpstr>PowerPoint Presentation</vt:lpstr>
      <vt:lpstr>A Brief Existential Crisis</vt:lpstr>
      <vt:lpstr>Who would I hire?</vt:lpstr>
      <vt:lpstr>My next thought..</vt:lpstr>
      <vt:lpstr>Master Programmers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 Programming for Everybody</vt:lpstr>
      <vt:lpstr>C Programming for Everybody</vt:lpstr>
      <vt:lpstr>Who could be a professional programmer?</vt:lpstr>
      <vt:lpstr>My To Do List</vt:lpstr>
      <vt:lpstr>PowerPoint Presentation</vt:lpstr>
      <vt:lpstr>CDC 8512 - Inspired by CDC 6500</vt:lpstr>
      <vt:lpstr>The Path to the Master Programmer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Programming Career for Everybody</dc:title>
  <dc:creator>Severance, Charles</dc:creator>
  <cp:lastModifiedBy>Severance, Charles</cp:lastModifiedBy>
  <cp:revision>38</cp:revision>
  <dcterms:created xsi:type="dcterms:W3CDTF">2024-02-06T01:33:55Z</dcterms:created>
  <dcterms:modified xsi:type="dcterms:W3CDTF">2024-02-28T00:14:57Z</dcterms:modified>
</cp:coreProperties>
</file>